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4"/>
  </p:notesMasterIdLst>
  <p:sldIdLst>
    <p:sldId id="277" r:id="rId2"/>
    <p:sldId id="259" r:id="rId3"/>
    <p:sldId id="260" r:id="rId4"/>
    <p:sldId id="278" r:id="rId5"/>
    <p:sldId id="262" r:id="rId6"/>
    <p:sldId id="263" r:id="rId7"/>
    <p:sldId id="274" r:id="rId8"/>
    <p:sldId id="302" r:id="rId9"/>
    <p:sldId id="308" r:id="rId10"/>
    <p:sldId id="309" r:id="rId11"/>
    <p:sldId id="310" r:id="rId12"/>
    <p:sldId id="305" r:id="rId13"/>
    <p:sldId id="303" r:id="rId14"/>
    <p:sldId id="332" r:id="rId15"/>
    <p:sldId id="312" r:id="rId16"/>
    <p:sldId id="313" r:id="rId17"/>
    <p:sldId id="316" r:id="rId18"/>
    <p:sldId id="317" r:id="rId19"/>
    <p:sldId id="318" r:id="rId20"/>
    <p:sldId id="315" r:id="rId21"/>
    <p:sldId id="327" r:id="rId22"/>
    <p:sldId id="328" r:id="rId23"/>
    <p:sldId id="326" r:id="rId24"/>
    <p:sldId id="314" r:id="rId25"/>
    <p:sldId id="280" r:id="rId26"/>
    <p:sldId id="281" r:id="rId27"/>
    <p:sldId id="287" r:id="rId28"/>
    <p:sldId id="289" r:id="rId29"/>
    <p:sldId id="291" r:id="rId30"/>
    <p:sldId id="324" r:id="rId31"/>
    <p:sldId id="330" r:id="rId32"/>
    <p:sldId id="319" r:id="rId33"/>
    <p:sldId id="325" r:id="rId34"/>
    <p:sldId id="323" r:id="rId35"/>
    <p:sldId id="322" r:id="rId36"/>
    <p:sldId id="321" r:id="rId37"/>
    <p:sldId id="320" r:id="rId38"/>
    <p:sldId id="329" r:id="rId39"/>
    <p:sldId id="331" r:id="rId40"/>
    <p:sldId id="294" r:id="rId41"/>
    <p:sldId id="292" r:id="rId42"/>
    <p:sldId id="27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F2D06-9869-419B-843B-AE3B2CCAB848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9BE2-8932-4433-B483-64FD25DCA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1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8DF67-D08E-4F75-AF40-B1E34E4117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Demonstration of each given by Mia &amp; 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9BE2-8932-4433-B483-64FD25DCAD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9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9CD94A-B4F2-499C-894E-6C8BE0029F32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DC0F35-889A-4930-9954-EF1E573DC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CD94A-B4F2-499C-894E-6C8BE0029F32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C0F35-889A-4930-9954-EF1E573DC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CD94A-B4F2-499C-894E-6C8BE0029F32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C0F35-889A-4930-9954-EF1E573DC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CD94A-B4F2-499C-894E-6C8BE0029F32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C0F35-889A-4930-9954-EF1E573DC9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CD94A-B4F2-499C-894E-6C8BE0029F32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C0F35-889A-4930-9954-EF1E573DC9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CD94A-B4F2-499C-894E-6C8BE0029F32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C0F35-889A-4930-9954-EF1E573DC9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CD94A-B4F2-499C-894E-6C8BE0029F32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C0F35-889A-4930-9954-EF1E573DC9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CD94A-B4F2-499C-894E-6C8BE0029F32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C0F35-889A-4930-9954-EF1E573DC9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CD94A-B4F2-499C-894E-6C8BE0029F32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C0F35-889A-4930-9954-EF1E573DC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9CD94A-B4F2-499C-894E-6C8BE0029F32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DC0F35-889A-4930-9954-EF1E573DC9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9CD94A-B4F2-499C-894E-6C8BE0029F32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DC0F35-889A-4930-9954-EF1E573DC9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9CD94A-B4F2-499C-894E-6C8BE0029F32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6DC0F35-889A-4930-9954-EF1E573DC9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brower.weebly.com/" TargetMode="External"/><Relationship Id="rId7" Type="http://schemas.openxmlformats.org/officeDocument/2006/relationships/hyperlink" Target="http://www.facebook.com/MissWeyandtsRoom" TargetMode="External"/><Relationship Id="rId2" Type="http://schemas.openxmlformats.org/officeDocument/2006/relationships/hyperlink" Target="mailto:mbrower@reyn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ssweyandt.weebly.com/" TargetMode="External"/><Relationship Id="rId5" Type="http://schemas.openxmlformats.org/officeDocument/2006/relationships/hyperlink" Target="mailto:nweyandt@reyn.org" TargetMode="External"/><Relationship Id="rId4" Type="http://schemas.openxmlformats.org/officeDocument/2006/relationships/hyperlink" Target="http://www.facebook.com/mrsbrowerHMTiger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382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 smtClean="0"/>
              <a:t>Help Your Child Become</a:t>
            </a:r>
            <a:br>
              <a:rPr lang="en-US" sz="5300" dirty="0" smtClean="0"/>
            </a:br>
            <a:r>
              <a:rPr lang="en-US" sz="5300" dirty="0" smtClean="0"/>
              <a:t> </a:t>
            </a:r>
            <a:r>
              <a:rPr lang="en-US" sz="5300" dirty="0"/>
              <a:t>A</a:t>
            </a:r>
            <a:r>
              <a:rPr lang="en-US" sz="5300" dirty="0" smtClean="0"/>
              <a:t> Better Reader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Independent Readers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3352800"/>
            <a:ext cx="7854696" cy="1752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r"/>
            <a:r>
              <a:rPr lang="en-US" cap="none" dirty="0" smtClean="0"/>
              <a:t>Presented By:</a:t>
            </a:r>
          </a:p>
          <a:p>
            <a:pPr algn="r"/>
            <a:r>
              <a:rPr lang="en-US" cap="none" dirty="0" smtClean="0"/>
              <a:t>Mia Brower &amp; Nicole </a:t>
            </a:r>
            <a:r>
              <a:rPr lang="en-US" cap="none" dirty="0" err="1" smtClean="0"/>
              <a:t>Weyandt</a:t>
            </a:r>
            <a:endParaRPr lang="en-US" cap="none" dirty="0" smtClean="0"/>
          </a:p>
          <a:p>
            <a:pPr algn="r"/>
            <a:r>
              <a:rPr lang="en-US" cap="none" dirty="0" smtClean="0"/>
              <a:t>Reynoldsburg City Schools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1521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Here’s What You Missed!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7043"/>
            <a:ext cx="8229600" cy="451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0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800" dirty="0" smtClean="0"/>
              <a:t>1. Circle the word parts(prefixes) at the   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800" dirty="0" smtClean="0"/>
              <a:t>    beginning of the word.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800" dirty="0" smtClean="0"/>
              <a:t>2. Circle the word parts (suffixes) at the end of  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the word.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800" dirty="0" smtClean="0"/>
              <a:t>3. Underline the letters representing vowel sounds 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800" dirty="0"/>
              <a:t>	 </a:t>
            </a:r>
            <a:r>
              <a:rPr lang="en-US" sz="2800" dirty="0" smtClean="0"/>
              <a:t> in the rest of the words.          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800" dirty="0" smtClean="0"/>
              <a:t>4. Say the parts of the word.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800" dirty="0" smtClean="0"/>
              <a:t>5. Say the parts fast.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800" dirty="0" smtClean="0"/>
              <a:t>6. Make it into a real word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7239000" y="5719072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5791200"/>
            <a:ext cx="762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571500" indent="-571500" algn="ctr" eaLnBrk="1" hangingPunct="1">
              <a:buClr>
                <a:schemeClr val="tx1"/>
              </a:buClr>
            </a:pPr>
            <a:r>
              <a:rPr lang="en-US" sz="4800" b="1" dirty="0" smtClean="0">
                <a:latin typeface="+mj-lt"/>
              </a:rPr>
              <a:t/>
            </a:r>
            <a:br>
              <a:rPr lang="en-US" sz="4800" b="1" dirty="0" smtClean="0">
                <a:latin typeface="+mj-lt"/>
              </a:rPr>
            </a:br>
            <a:r>
              <a:rPr lang="en-US" sz="4800" b="1" dirty="0" smtClean="0">
                <a:latin typeface="+mj-lt"/>
              </a:rPr>
              <a:t/>
            </a:r>
            <a:br>
              <a:rPr lang="en-US" sz="4800" b="1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Strategies for Reading Long Words</a:t>
            </a:r>
            <a:r>
              <a:rPr lang="en-US" sz="4000" i="1" dirty="0" smtClean="0">
                <a:solidFill>
                  <a:schemeClr val="bg1"/>
                </a:solidFill>
              </a:rPr>
              <a:t/>
            </a:r>
            <a:br>
              <a:rPr lang="en-US" sz="4000" i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latin typeface="+mj-lt"/>
              </a:rPr>
              <a:t/>
            </a:r>
            <a:br>
              <a:rPr lang="en-US" sz="4000" dirty="0" smtClean="0">
                <a:latin typeface="+mj-lt"/>
              </a:rPr>
            </a:br>
            <a:r>
              <a:rPr lang="en-US" sz="2000" b="1" dirty="0" smtClean="0">
                <a:latin typeface="+mj-lt"/>
              </a:rPr>
              <a:t/>
            </a:r>
            <a:br>
              <a:rPr lang="en-US" sz="2000" b="1" dirty="0" smtClean="0">
                <a:latin typeface="+mj-lt"/>
              </a:rPr>
            </a:br>
            <a:endParaRPr lang="en-US" sz="2400" b="1" dirty="0" smtClean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93871" y="5871472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57700" y="586739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+mn-lt"/>
              </a:rPr>
              <a:t>reconstr</a:t>
            </a:r>
            <a:r>
              <a:rPr lang="en-US" sz="3600" u="sng" dirty="0" smtClean="0">
                <a:latin typeface="+mn-lt"/>
              </a:rPr>
              <a:t>u</a:t>
            </a:r>
            <a:r>
              <a:rPr lang="en-US" sz="3600" dirty="0" smtClean="0">
                <a:latin typeface="+mn-lt"/>
              </a:rPr>
              <a:t>ction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0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prefix comes at the </a:t>
            </a:r>
            <a:r>
              <a:rPr lang="en-US" b="1" i="1" dirty="0" smtClean="0"/>
              <a:t>beginning</a:t>
            </a:r>
            <a:r>
              <a:rPr lang="en-US" dirty="0" smtClean="0"/>
              <a:t> of a word and contributes to its meaning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 Prefixes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541837"/>
              </p:ext>
            </p:extLst>
          </p:nvPr>
        </p:nvGraphicFramePr>
        <p:xfrm>
          <a:off x="1219200" y="2743200"/>
          <a:ext cx="6553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/>
                <a:gridCol w="2184400"/>
                <a:gridCol w="2184400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opposite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defrost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rewrite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unfriendly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pretest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wrongly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misbehave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suffix comes at the </a:t>
            </a:r>
            <a:r>
              <a:rPr lang="en-US" b="1" i="1" dirty="0" smtClean="0"/>
              <a:t>end</a:t>
            </a:r>
            <a:r>
              <a:rPr lang="en-US" dirty="0" smtClean="0"/>
              <a:t> of a word and contributes to its meaning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Suffixes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927885"/>
              </p:ext>
            </p:extLst>
          </p:nvPr>
        </p:nvGraphicFramePr>
        <p:xfrm>
          <a:off x="1295400" y="2743200"/>
          <a:ext cx="6705600" cy="3023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268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</a:tr>
              <a:tr h="4327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full 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careful</a:t>
                      </a:r>
                      <a:endParaRPr lang="en-US" dirty="0"/>
                    </a:p>
                  </a:txBody>
                  <a:tcPr/>
                </a:tc>
              </a:tr>
              <a:tr h="4327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fearless</a:t>
                      </a:r>
                      <a:endParaRPr lang="en-US" dirty="0"/>
                    </a:p>
                  </a:txBody>
                  <a:tcPr/>
                </a:tc>
              </a:tr>
              <a:tr h="4327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</a:t>
                      </a:r>
                      <a:r>
                        <a:rPr lang="en-US" baseline="0" dirty="0" smtClean="0"/>
                        <a:t> or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reconstruction</a:t>
                      </a:r>
                      <a:endParaRPr lang="en-US" dirty="0"/>
                    </a:p>
                  </a:txBody>
                  <a:tcPr/>
                </a:tc>
              </a:tr>
              <a:tr h="4327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 who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farmer</a:t>
                      </a:r>
                      <a:endParaRPr lang="en-US" dirty="0"/>
                    </a:p>
                  </a:txBody>
                  <a:tcPr/>
                </a:tc>
              </a:tr>
              <a:tr h="4327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higher</a:t>
                      </a:r>
                      <a:endParaRPr lang="en-US" dirty="0"/>
                    </a:p>
                  </a:txBody>
                  <a:tcPr/>
                </a:tc>
              </a:tr>
              <a:tr h="4327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past</a:t>
                      </a:r>
                      <a:r>
                        <a:rPr lang="en-US" baseline="0" dirty="0" smtClean="0"/>
                        <a:t> tense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walked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5400" dirty="0"/>
              <a:t>b</a:t>
            </a:r>
            <a:r>
              <a:rPr lang="en-US" sz="5400" dirty="0" smtClean="0"/>
              <a:t>irthday</a:t>
            </a:r>
          </a:p>
          <a:p>
            <a:pPr marL="109728" indent="0" algn="ctr">
              <a:buNone/>
            </a:pPr>
            <a:r>
              <a:rPr lang="en-US" sz="5400" dirty="0"/>
              <a:t>d</a:t>
            </a:r>
            <a:r>
              <a:rPr lang="en-US" sz="5400" dirty="0" smtClean="0"/>
              <a:t>epart</a:t>
            </a:r>
          </a:p>
          <a:p>
            <a:pPr marL="109728" indent="0" algn="ctr">
              <a:buNone/>
            </a:pPr>
            <a:r>
              <a:rPr lang="en-US" sz="5400" dirty="0"/>
              <a:t>d</a:t>
            </a:r>
            <a:r>
              <a:rPr lang="en-US" sz="5400" dirty="0" smtClean="0"/>
              <a:t>iscriminate</a:t>
            </a:r>
          </a:p>
          <a:p>
            <a:pPr marL="109728" indent="0" algn="ctr">
              <a:buNone/>
            </a:pPr>
            <a:r>
              <a:rPr lang="en-US" sz="5400" dirty="0" smtClean="0"/>
              <a:t>unselfish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Can You Break These Words Apart?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8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85" y="4239581"/>
            <a:ext cx="543122" cy="64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0186" y="3298371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02" y="3336471"/>
            <a:ext cx="528697" cy="6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03" y="2438400"/>
            <a:ext cx="466604" cy="5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800" dirty="0"/>
              <a:t>b</a:t>
            </a:r>
            <a:r>
              <a:rPr lang="en-US" sz="2800" dirty="0" smtClean="0"/>
              <a:t>irthday			b</a:t>
            </a:r>
            <a:r>
              <a:rPr lang="en-US" sz="2800" u="sng" dirty="0" smtClean="0"/>
              <a:t>ir</a:t>
            </a:r>
            <a:r>
              <a:rPr lang="en-US" sz="2800" dirty="0" smtClean="0"/>
              <a:t>thd</a:t>
            </a:r>
            <a:r>
              <a:rPr lang="en-US" sz="2800" u="sng" dirty="0" smtClean="0"/>
              <a:t>ay</a:t>
            </a:r>
            <a:endParaRPr lang="en-US" sz="2800" u="sng" dirty="0"/>
          </a:p>
          <a:p>
            <a:pPr marL="109728" indent="0">
              <a:buNone/>
            </a:pPr>
            <a:endParaRPr lang="en-US" sz="2800" dirty="0" smtClean="0"/>
          </a:p>
          <a:p>
            <a:pPr marL="109728" indent="0">
              <a:buNone/>
            </a:pPr>
            <a:r>
              <a:rPr lang="en-US" sz="2800" dirty="0"/>
              <a:t>d</a:t>
            </a:r>
            <a:r>
              <a:rPr lang="en-US" sz="2800" dirty="0" smtClean="0"/>
              <a:t>epart			dep</a:t>
            </a:r>
            <a:r>
              <a:rPr lang="en-US" sz="2800" u="sng" dirty="0" smtClean="0"/>
              <a:t>ar</a:t>
            </a:r>
            <a:r>
              <a:rPr lang="en-US" sz="2800" dirty="0" smtClean="0"/>
              <a:t>t</a:t>
            </a:r>
            <a:endParaRPr lang="en-US" sz="2800" dirty="0"/>
          </a:p>
          <a:p>
            <a:pPr marL="109728" indent="0">
              <a:buNone/>
            </a:pPr>
            <a:endParaRPr lang="en-US" sz="2800" dirty="0" smtClean="0"/>
          </a:p>
          <a:p>
            <a:pPr marL="109728" indent="0">
              <a:buNone/>
            </a:pPr>
            <a:r>
              <a:rPr lang="en-US" sz="2800" dirty="0"/>
              <a:t>d</a:t>
            </a:r>
            <a:r>
              <a:rPr lang="en-US" sz="2800" dirty="0" smtClean="0"/>
              <a:t>iscriminate		discr</a:t>
            </a:r>
            <a:r>
              <a:rPr lang="en-US" sz="2800" u="sng" dirty="0" smtClean="0"/>
              <a:t>i</a:t>
            </a:r>
            <a:r>
              <a:rPr lang="en-US" sz="2800" dirty="0" smtClean="0"/>
              <a:t>m</a:t>
            </a:r>
            <a:r>
              <a:rPr lang="en-US" sz="2800" u="sng" dirty="0" smtClean="0"/>
              <a:t>i</a:t>
            </a:r>
            <a:r>
              <a:rPr lang="en-US" sz="2800" dirty="0" smtClean="0"/>
              <a:t>nate</a:t>
            </a:r>
            <a:endParaRPr lang="en-US" sz="2800" dirty="0"/>
          </a:p>
          <a:p>
            <a:pPr marL="109728" indent="0">
              <a:buNone/>
            </a:pPr>
            <a:endParaRPr lang="en-US" sz="2800" dirty="0" smtClean="0"/>
          </a:p>
          <a:p>
            <a:pPr marL="109728" indent="0">
              <a:buNone/>
            </a:pPr>
            <a:r>
              <a:rPr lang="en-US" sz="2800" dirty="0"/>
              <a:t>u</a:t>
            </a:r>
            <a:r>
              <a:rPr lang="en-US" sz="2800" dirty="0" smtClean="0"/>
              <a:t>nselfish			uns</a:t>
            </a:r>
            <a:r>
              <a:rPr lang="en-US" sz="2800" u="sng" dirty="0" smtClean="0"/>
              <a:t>e</a:t>
            </a:r>
            <a:r>
              <a:rPr lang="en-US" sz="2800" dirty="0" smtClean="0"/>
              <a:t>lf</a:t>
            </a:r>
            <a:r>
              <a:rPr lang="en-US" sz="2800" u="sng" dirty="0" smtClean="0"/>
              <a:t>i</a:t>
            </a:r>
            <a:r>
              <a:rPr lang="en-US" sz="2800" dirty="0" smtClean="0"/>
              <a:t>sh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Did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Vocabulary is very important for reading because comprehension improves when the reader knows what the words mean.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Without having an understanding of the words, it is nearly impossible to gain understanding from a passage.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Is Vocabulary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Categories</a:t>
            </a:r>
          </a:p>
          <a:p>
            <a:r>
              <a:rPr lang="en-US" sz="3600" dirty="0" smtClean="0"/>
              <a:t>Prefixes &amp; Suffixes</a:t>
            </a:r>
          </a:p>
          <a:p>
            <a:r>
              <a:rPr lang="en-US" sz="3600" dirty="0" smtClean="0"/>
              <a:t>Synonyms &amp; Antonyms</a:t>
            </a:r>
          </a:p>
          <a:p>
            <a:r>
              <a:rPr lang="en-US" sz="3600" dirty="0" smtClean="0"/>
              <a:t>Multiple Meaning Words </a:t>
            </a:r>
          </a:p>
          <a:p>
            <a:pPr lvl="1"/>
            <a:r>
              <a:rPr lang="en-US" sz="3600" dirty="0" smtClean="0"/>
              <a:t>homonyms </a:t>
            </a:r>
          </a:p>
          <a:p>
            <a:pPr lvl="1"/>
            <a:r>
              <a:rPr lang="en-US" sz="3600" dirty="0" smtClean="0"/>
              <a:t>homophones </a:t>
            </a:r>
          </a:p>
          <a:p>
            <a:pPr lvl="1"/>
            <a:r>
              <a:rPr lang="en-US" sz="3600" dirty="0" smtClean="0"/>
              <a:t>homographs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Common Aspects Of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Synonyms are words that mean the same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big, large, enormous, gigantic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Antonyms are words that mean the opposite</a:t>
            </a:r>
          </a:p>
          <a:p>
            <a:pPr lvl="1"/>
            <a:r>
              <a:rPr lang="en-US" dirty="0" smtClean="0"/>
              <a:t>tall &amp; short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ice &amp; mean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Synonyms &amp; Antonyms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Homonyms</a:t>
            </a:r>
          </a:p>
          <a:p>
            <a:pPr lvl="1"/>
            <a:r>
              <a:rPr lang="en-US" sz="2000" dirty="0" smtClean="0"/>
              <a:t>Two or more words that are spelled and pronounced the same, but have different meanings</a:t>
            </a:r>
          </a:p>
          <a:p>
            <a:pPr lvl="1"/>
            <a:r>
              <a:rPr lang="en-US" sz="2000" dirty="0" smtClean="0"/>
              <a:t>I deposited my money in the </a:t>
            </a:r>
            <a:r>
              <a:rPr lang="en-US" sz="2000" dirty="0" smtClean="0">
                <a:solidFill>
                  <a:schemeClr val="accent2"/>
                </a:solidFill>
              </a:rPr>
              <a:t>bank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I walked along the river </a:t>
            </a:r>
            <a:r>
              <a:rPr lang="en-US" sz="2000" dirty="0" smtClean="0">
                <a:solidFill>
                  <a:schemeClr val="accent2"/>
                </a:solidFill>
              </a:rPr>
              <a:t>bank</a:t>
            </a:r>
            <a:r>
              <a:rPr lang="en-US" sz="2000" dirty="0" smtClean="0"/>
              <a:t>.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r>
              <a:rPr lang="en-US" sz="2400" b="1" dirty="0" smtClean="0"/>
              <a:t>Homophones</a:t>
            </a:r>
          </a:p>
          <a:p>
            <a:pPr lvl="1"/>
            <a:r>
              <a:rPr lang="en-US" sz="2000" dirty="0" smtClean="0"/>
              <a:t>Two or more words that sound the same, but have different spellings and meanings.</a:t>
            </a:r>
          </a:p>
          <a:p>
            <a:pPr lvl="1"/>
            <a:r>
              <a:rPr lang="en-US" sz="2000" dirty="0" smtClean="0"/>
              <a:t>I </a:t>
            </a:r>
            <a:r>
              <a:rPr lang="en-US" sz="2000" dirty="0" smtClean="0">
                <a:solidFill>
                  <a:schemeClr val="accent2"/>
                </a:solidFill>
              </a:rPr>
              <a:t>ate</a:t>
            </a:r>
            <a:r>
              <a:rPr lang="en-US" sz="2000" dirty="0" smtClean="0"/>
              <a:t> breakfast this morning. </a:t>
            </a:r>
          </a:p>
          <a:p>
            <a:pPr lvl="1"/>
            <a:r>
              <a:rPr lang="en-US" sz="2000" dirty="0" smtClean="0"/>
              <a:t>My big brother is </a:t>
            </a:r>
            <a:r>
              <a:rPr lang="en-US" sz="2000" dirty="0" smtClean="0">
                <a:solidFill>
                  <a:schemeClr val="accent2"/>
                </a:solidFill>
              </a:rPr>
              <a:t>eight</a:t>
            </a:r>
            <a:r>
              <a:rPr lang="en-US" sz="2000" dirty="0" smtClean="0"/>
              <a:t> years old.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Homographs</a:t>
            </a:r>
          </a:p>
          <a:p>
            <a:pPr lvl="1"/>
            <a:r>
              <a:rPr lang="en-US" sz="2000" dirty="0" smtClean="0"/>
              <a:t>Two or more words that are spelled the same, but are pronounced differently and have different meanings.</a:t>
            </a:r>
          </a:p>
          <a:p>
            <a:pPr lvl="1"/>
            <a:r>
              <a:rPr lang="en-US" sz="2000" dirty="0" smtClean="0"/>
              <a:t>The flag was blowing in the </a:t>
            </a:r>
            <a:r>
              <a:rPr lang="en-US" sz="2000" dirty="0" smtClean="0">
                <a:solidFill>
                  <a:schemeClr val="accent2"/>
                </a:solidFill>
              </a:rPr>
              <a:t>wind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I had to </a:t>
            </a:r>
            <a:r>
              <a:rPr lang="en-US" sz="2000" dirty="0" smtClean="0">
                <a:solidFill>
                  <a:schemeClr val="accent2"/>
                </a:solidFill>
              </a:rPr>
              <a:t>wind</a:t>
            </a:r>
            <a:r>
              <a:rPr lang="en-US" sz="2000" dirty="0" smtClean="0"/>
              <a:t> the kite string around the spool.</a:t>
            </a: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Multiple Meaning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Review the five areas of literacy</a:t>
            </a:r>
          </a:p>
          <a:p>
            <a:endParaRPr lang="en-US" dirty="0" smtClean="0"/>
          </a:p>
          <a:p>
            <a:r>
              <a:rPr lang="en-US" dirty="0" smtClean="0"/>
              <a:t>Review advanced code and fluency</a:t>
            </a:r>
          </a:p>
          <a:p>
            <a:endParaRPr lang="en-US" dirty="0"/>
          </a:p>
          <a:p>
            <a:r>
              <a:rPr lang="en-US" dirty="0" smtClean="0"/>
              <a:t>Learn strategies to read more difficult words</a:t>
            </a:r>
          </a:p>
          <a:p>
            <a:endParaRPr lang="en-US" dirty="0"/>
          </a:p>
          <a:p>
            <a:r>
              <a:rPr lang="en-US" dirty="0" smtClean="0"/>
              <a:t>Learn ways to improve vocabulary and comprehension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Leave with resources and strategies to promote reading at home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Session 2 We Will…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Vocabulary Mapping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Reading and discussing books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Modeling good vocabulary </a:t>
            </a:r>
          </a:p>
          <a:p>
            <a:endParaRPr lang="en-US" dirty="0"/>
          </a:p>
          <a:p>
            <a:r>
              <a:rPr lang="en-US" dirty="0"/>
              <a:t>Expanding Expression Tool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Ways To Build Vocabulary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295400"/>
            <a:ext cx="1476375" cy="194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1447800" cy="230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3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nweyandt.REYN\AppData\Local\Microsoft\Windows\Temporary Internet Files\Content.Outlook\2KVLMO6A\phot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5234880" cy="603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62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 Cootie Catcher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253842" cy="486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648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 To Do At Home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3688"/>
            <a:ext cx="2106513" cy="280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36" y="1585912"/>
            <a:ext cx="27717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57" y="3440055"/>
            <a:ext cx="3494931" cy="24312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163845" y="3393109"/>
            <a:ext cx="12192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Great vocabulary activity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575026"/>
            <a:ext cx="243501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62062"/>
            <a:ext cx="2590800" cy="19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129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Define the word</a:t>
            </a:r>
          </a:p>
          <a:p>
            <a:r>
              <a:rPr lang="en-US" dirty="0" smtClean="0"/>
              <a:t>Use it in a sentence</a:t>
            </a:r>
          </a:p>
          <a:p>
            <a:r>
              <a:rPr lang="en-US" dirty="0" smtClean="0"/>
              <a:t>Name a synonym </a:t>
            </a:r>
          </a:p>
          <a:p>
            <a:r>
              <a:rPr lang="en-US" dirty="0" smtClean="0"/>
              <a:t>Name an antonym</a:t>
            </a:r>
          </a:p>
          <a:p>
            <a:r>
              <a:rPr lang="en-US" dirty="0" smtClean="0"/>
              <a:t>Name a word that rhymes</a:t>
            </a:r>
          </a:p>
          <a:p>
            <a:r>
              <a:rPr lang="en-US" dirty="0" smtClean="0"/>
              <a:t>Act it out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 Make And Take</a:t>
            </a:r>
            <a:endParaRPr lang="en-US" dirty="0"/>
          </a:p>
        </p:txBody>
      </p:sp>
      <p:pic>
        <p:nvPicPr>
          <p:cNvPr id="5122" name="Picture 2" descr="C:\Users\nweyandt.REYN\AppData\Local\Microsoft\Windows\Temporary Internet Files\Content.Outlook\2KVLMO6A\pho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3" y="1045029"/>
            <a:ext cx="2819400" cy="50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95257" y="1045029"/>
            <a:ext cx="2971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77543" y="5638800"/>
            <a:ext cx="3048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 Of Fluency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1560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9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05800" cy="5071872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nonfluent</a:t>
            </a:r>
            <a:r>
              <a:rPr lang="en-US" dirty="0"/>
              <a:t> reader puts a large amount of effort into decoding words.  By the time such a reader finishes a sentence, he or she may forget what the sentence was even about.  Comprehension is blocked because the process of decoding takes so much time and effort the short-term memory can’t grasp the fragmented input of information. 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contrast, a fluent reader reads in smooth and continuous phrases and the brain can retain and comprehend what is read</a:t>
            </a:r>
            <a:r>
              <a:rPr lang="en-US" dirty="0" smtClean="0"/>
              <a:t>.</a:t>
            </a:r>
          </a:p>
          <a:p>
            <a:pPr marL="914400" lvl="3" indent="0" algn="r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1000" dirty="0" smtClean="0"/>
              <a:t>			www.k12reader.com</a:t>
            </a:r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Is Fluency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While </a:t>
            </a:r>
            <a:r>
              <a:rPr lang="en-US" sz="2800" dirty="0"/>
              <a:t>fluency alone will not guarantee strong reading comprehension skills, it is absolutely a necessary component. 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Not </a:t>
            </a:r>
            <a:r>
              <a:rPr lang="en-US" sz="2800" dirty="0"/>
              <a:t>only is fluency important to oral reading, but successful silent reading requires fluent reading as well</a:t>
            </a:r>
            <a:r>
              <a:rPr lang="en-US" sz="2800" dirty="0" smtClean="0"/>
              <a:t>.</a:t>
            </a:r>
          </a:p>
          <a:p>
            <a:endParaRPr lang="en-US" dirty="0"/>
          </a:p>
          <a:p>
            <a:pPr marL="2057400" lvl="8" indent="0" algn="r">
              <a:buNone/>
            </a:pPr>
            <a:r>
              <a:rPr lang="en-US" sz="1000" dirty="0" smtClean="0"/>
              <a:t>www.k12reader.com</a:t>
            </a:r>
          </a:p>
          <a:p>
            <a:pPr lvl="8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Is Fluency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Partner Reading</a:t>
            </a:r>
          </a:p>
          <a:p>
            <a:pPr lvl="2"/>
            <a:r>
              <a:rPr lang="en-US" sz="2600" dirty="0" smtClean="0"/>
              <a:t>Take turns reading a sentence or page</a:t>
            </a:r>
          </a:p>
          <a:p>
            <a:endParaRPr lang="en-US" sz="3200" dirty="0" smtClean="0"/>
          </a:p>
          <a:p>
            <a:r>
              <a:rPr lang="en-US" sz="3200" dirty="0" smtClean="0"/>
              <a:t>Choral Reading</a:t>
            </a:r>
          </a:p>
          <a:p>
            <a:pPr lvl="2"/>
            <a:r>
              <a:rPr lang="en-US" sz="2600" dirty="0" smtClean="0"/>
              <a:t>Read out loud together at the same time </a:t>
            </a:r>
          </a:p>
          <a:p>
            <a:pPr marL="109728" indent="0">
              <a:buNone/>
            </a:pPr>
            <a:endParaRPr lang="en-US" sz="3200" dirty="0" smtClean="0"/>
          </a:p>
          <a:p>
            <a:r>
              <a:rPr lang="en-US" sz="3200" dirty="0" smtClean="0"/>
              <a:t>Echo Reading</a:t>
            </a:r>
            <a:endParaRPr lang="en-US" sz="3200" dirty="0"/>
          </a:p>
          <a:p>
            <a:pPr lvl="2"/>
            <a:r>
              <a:rPr lang="en-US" sz="2600" dirty="0" smtClean="0"/>
              <a:t>One person reads then the other person echoes the sentence that was just read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Ways To Do Repeated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Reading in different voices</a:t>
            </a:r>
          </a:p>
          <a:p>
            <a:pPr marL="109728" indent="0">
              <a:buNone/>
            </a:pPr>
            <a:endParaRPr lang="en-US" sz="3200" dirty="0" smtClean="0"/>
          </a:p>
          <a:p>
            <a:r>
              <a:rPr lang="en-US" sz="3200" dirty="0" smtClean="0"/>
              <a:t>Fluency phrases </a:t>
            </a:r>
          </a:p>
          <a:p>
            <a:pPr marL="109728" indent="0">
              <a:buNone/>
            </a:pPr>
            <a:endParaRPr lang="en-US" sz="3200" dirty="0" smtClean="0"/>
          </a:p>
          <a:p>
            <a:r>
              <a:rPr lang="en-US" sz="3200" dirty="0" smtClean="0"/>
              <a:t>Poetry</a:t>
            </a:r>
          </a:p>
          <a:p>
            <a:pPr marL="109728" indent="0">
              <a:buNone/>
            </a:pPr>
            <a:endParaRPr lang="en-US" sz="3200" dirty="0" smtClean="0"/>
          </a:p>
          <a:p>
            <a:r>
              <a:rPr lang="en-US" sz="3200" dirty="0" smtClean="0"/>
              <a:t>Recorded readings</a:t>
            </a:r>
          </a:p>
          <a:p>
            <a:pPr marL="109728" indent="0">
              <a:buNone/>
            </a:pPr>
            <a:endParaRPr lang="en-US" sz="3200" dirty="0" smtClean="0"/>
          </a:p>
          <a:p>
            <a:r>
              <a:rPr lang="en-US" sz="3200" dirty="0" smtClean="0"/>
              <a:t>Modeling fluent reading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 For Fluency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Phonemic Awareness</a:t>
            </a:r>
          </a:p>
          <a:p>
            <a:r>
              <a:rPr lang="en-US" sz="3200" dirty="0"/>
              <a:t>Alphabetic Principle</a:t>
            </a:r>
          </a:p>
          <a:p>
            <a:pPr lvl="1"/>
            <a:r>
              <a:rPr lang="en-US" sz="3200" dirty="0"/>
              <a:t>Basic Code</a:t>
            </a:r>
          </a:p>
          <a:p>
            <a:pPr lvl="1"/>
            <a:r>
              <a:rPr lang="en-US" sz="3200" dirty="0"/>
              <a:t>Advanced Code</a:t>
            </a:r>
          </a:p>
          <a:p>
            <a:r>
              <a:rPr lang="en-US" sz="3200" dirty="0"/>
              <a:t>Fluency</a:t>
            </a:r>
          </a:p>
          <a:p>
            <a:r>
              <a:rPr lang="en-US" sz="3200" dirty="0"/>
              <a:t>Vocabulary</a:t>
            </a:r>
          </a:p>
          <a:p>
            <a:r>
              <a:rPr lang="en-US" sz="3200" dirty="0"/>
              <a:t>Comprehension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Big Five Ideas In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Reading comprehension is the act of understanding what you are reading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It occurs before, during, and after reading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It does not develop quickly. Strategies must be taught over an extended period of time. 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As the complexity of the text increases, the difficulty of comprehension also increases.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Comprehension?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Terms For Comprehension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400800" cy="48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72400" y="1295400"/>
            <a:ext cx="4572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5943600"/>
            <a:ext cx="6629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62100" y="5927271"/>
            <a:ext cx="6400800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20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384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Looking at the title, cover and illustrations/pictures, what do </a:t>
            </a:r>
            <a:r>
              <a:rPr lang="en-US" dirty="0" smtClean="0"/>
              <a:t>you </a:t>
            </a:r>
            <a:r>
              <a:rPr lang="en-US" dirty="0"/>
              <a:t>think will happen in this book? 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makes you think that? </a:t>
            </a:r>
          </a:p>
          <a:p>
            <a:r>
              <a:rPr lang="en-US" dirty="0" smtClean="0"/>
              <a:t>What </a:t>
            </a:r>
            <a:r>
              <a:rPr lang="en-US" dirty="0"/>
              <a:t>characters do you think might be in the book? </a:t>
            </a:r>
          </a:p>
          <a:p>
            <a:r>
              <a:rPr lang="en-US" dirty="0" smtClean="0"/>
              <a:t>Do </a:t>
            </a:r>
            <a:r>
              <a:rPr lang="en-US" dirty="0"/>
              <a:t>you think there will be problem in the story? Why? </a:t>
            </a:r>
          </a:p>
          <a:p>
            <a:r>
              <a:rPr lang="en-US" dirty="0" smtClean="0"/>
              <a:t>What </a:t>
            </a:r>
            <a:r>
              <a:rPr lang="en-US" dirty="0"/>
              <a:t>do you already know about the topic of this book? </a:t>
            </a:r>
          </a:p>
          <a:p>
            <a:r>
              <a:rPr lang="en-US" dirty="0" smtClean="0"/>
              <a:t>Does </a:t>
            </a:r>
            <a:r>
              <a:rPr lang="en-US" dirty="0"/>
              <a:t>the topic or story relate to you or your family? How? </a:t>
            </a:r>
          </a:p>
          <a:p>
            <a:r>
              <a:rPr lang="en-US" dirty="0" smtClean="0"/>
              <a:t>Do </a:t>
            </a:r>
            <a:r>
              <a:rPr lang="en-US" dirty="0"/>
              <a:t>you think it will be like any other book you’ve read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 If so</a:t>
            </a:r>
            <a:r>
              <a:rPr lang="en-US" dirty="0"/>
              <a:t>, which one, and how do you think it will be similar?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 To Ask Before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Comprehension Make And Take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14" y="1676400"/>
            <a:ext cx="4038600" cy="350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2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47670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has happened so far in the story? </a:t>
            </a:r>
            <a:endParaRPr lang="en-US" dirty="0" smtClean="0"/>
          </a:p>
          <a:p>
            <a:pPr lvl="1"/>
            <a:r>
              <a:rPr lang="en-US" dirty="0" smtClean="0"/>
              <a:t>Can you tell me using sequence words (first</a:t>
            </a:r>
            <a:r>
              <a:rPr lang="en-US" dirty="0"/>
              <a:t>, then, next, after, finally, </a:t>
            </a:r>
            <a:r>
              <a:rPr lang="en-US" dirty="0" smtClean="0"/>
              <a:t> etc</a:t>
            </a:r>
            <a:r>
              <a:rPr lang="en-US" dirty="0"/>
              <a:t>.) </a:t>
            </a:r>
          </a:p>
          <a:p>
            <a:r>
              <a:rPr lang="en-US" dirty="0" smtClean="0"/>
              <a:t>What </a:t>
            </a:r>
            <a:r>
              <a:rPr lang="en-US" dirty="0"/>
              <a:t>do you predict will happen next? </a:t>
            </a:r>
          </a:p>
          <a:p>
            <a:r>
              <a:rPr lang="en-US" dirty="0" smtClean="0"/>
              <a:t>How </a:t>
            </a:r>
            <a:r>
              <a:rPr lang="en-US" dirty="0"/>
              <a:t>do you think the story will end? </a:t>
            </a:r>
          </a:p>
          <a:p>
            <a:r>
              <a:rPr lang="en-US" dirty="0" smtClean="0"/>
              <a:t>Why </a:t>
            </a:r>
            <a:r>
              <a:rPr lang="en-US" dirty="0"/>
              <a:t>do you think the character did ____________? </a:t>
            </a:r>
          </a:p>
          <a:p>
            <a:r>
              <a:rPr lang="en-US" dirty="0" smtClean="0"/>
              <a:t>What </a:t>
            </a:r>
            <a:r>
              <a:rPr lang="en-US" dirty="0"/>
              <a:t>would you have done if you were the character? </a:t>
            </a:r>
          </a:p>
          <a:p>
            <a:r>
              <a:rPr lang="en-US" dirty="0" smtClean="0"/>
              <a:t>How </a:t>
            </a:r>
            <a:r>
              <a:rPr lang="en-US" dirty="0"/>
              <a:t>would you have felt if you were the character? </a:t>
            </a:r>
          </a:p>
          <a:p>
            <a:r>
              <a:rPr lang="en-US" dirty="0" smtClean="0"/>
              <a:t>When </a:t>
            </a:r>
            <a:r>
              <a:rPr lang="en-US" dirty="0"/>
              <a:t>you read, what pictures did you see in your head? </a:t>
            </a:r>
          </a:p>
          <a:p>
            <a:r>
              <a:rPr lang="en-US" dirty="0"/>
              <a:t>How did you imagine it looked like? </a:t>
            </a:r>
          </a:p>
          <a:p>
            <a:r>
              <a:rPr lang="en-US" dirty="0" smtClean="0"/>
              <a:t>What </a:t>
            </a:r>
            <a:r>
              <a:rPr lang="en-US" dirty="0"/>
              <a:t>are you wondering about as you read? </a:t>
            </a:r>
            <a:endParaRPr lang="en-US" dirty="0" smtClean="0"/>
          </a:p>
          <a:p>
            <a:pPr lvl="1"/>
            <a:r>
              <a:rPr lang="en-US" dirty="0" smtClean="0"/>
              <a:t>What questions </a:t>
            </a:r>
            <a:r>
              <a:rPr lang="en-US" dirty="0"/>
              <a:t>do you have?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 To Ask While Reading?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Why is the title a good title for the book/story</a:t>
            </a:r>
            <a:r>
              <a:rPr lang="en-US" dirty="0" smtClean="0"/>
              <a:t>?</a:t>
            </a:r>
          </a:p>
          <a:p>
            <a:r>
              <a:rPr lang="en-US" dirty="0" smtClean="0"/>
              <a:t>If </a:t>
            </a:r>
            <a:r>
              <a:rPr lang="en-US" dirty="0"/>
              <a:t>you had </a:t>
            </a:r>
            <a:r>
              <a:rPr lang="en-US" dirty="0" smtClean="0"/>
              <a:t>to </a:t>
            </a:r>
            <a:r>
              <a:rPr lang="en-US" dirty="0"/>
              <a:t>give it a different title, what would be another good title </a:t>
            </a:r>
            <a:r>
              <a:rPr lang="en-US" dirty="0" smtClean="0"/>
              <a:t>for </a:t>
            </a:r>
            <a:r>
              <a:rPr lang="en-US" dirty="0"/>
              <a:t>it? </a:t>
            </a:r>
          </a:p>
          <a:p>
            <a:r>
              <a:rPr lang="en-US" dirty="0" smtClean="0"/>
              <a:t>Were </a:t>
            </a:r>
            <a:r>
              <a:rPr lang="en-US" dirty="0"/>
              <a:t>your predictions correct?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did the </a:t>
            </a:r>
            <a:r>
              <a:rPr lang="en-US" dirty="0" smtClean="0"/>
              <a:t>character </a:t>
            </a:r>
            <a:r>
              <a:rPr lang="en-US" dirty="0"/>
              <a:t>try to solve the problem? </a:t>
            </a:r>
          </a:p>
          <a:p>
            <a:r>
              <a:rPr lang="en-US" dirty="0" smtClean="0"/>
              <a:t>What </a:t>
            </a:r>
            <a:r>
              <a:rPr lang="en-US" dirty="0"/>
              <a:t>happened because of the problem? </a:t>
            </a:r>
          </a:p>
          <a:p>
            <a:r>
              <a:rPr lang="en-US" dirty="0" smtClean="0"/>
              <a:t>Did </a:t>
            </a:r>
            <a:r>
              <a:rPr lang="en-US" dirty="0"/>
              <a:t>any of the characters change through the story? </a:t>
            </a:r>
            <a:endParaRPr lang="en-US" dirty="0" smtClean="0"/>
          </a:p>
          <a:p>
            <a:pPr lvl="1"/>
            <a:r>
              <a:rPr lang="en-US" dirty="0" smtClean="0"/>
              <a:t>Who changed</a:t>
            </a:r>
            <a:r>
              <a:rPr lang="en-US" dirty="0"/>
              <a:t>, and how did they change? </a:t>
            </a:r>
          </a:p>
          <a:p>
            <a:r>
              <a:rPr lang="en-US" dirty="0" smtClean="0"/>
              <a:t>Why </a:t>
            </a:r>
            <a:r>
              <a:rPr lang="en-US" dirty="0"/>
              <a:t>do you think the author wrote this? </a:t>
            </a:r>
          </a:p>
          <a:p>
            <a:r>
              <a:rPr lang="en-US" dirty="0" smtClean="0"/>
              <a:t>What </a:t>
            </a:r>
            <a:r>
              <a:rPr lang="en-US" dirty="0"/>
              <a:t>is the most important point that the </a:t>
            </a:r>
            <a:r>
              <a:rPr lang="en-US" dirty="0" smtClean="0"/>
              <a:t>author is trying to make?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 To Ask After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was your favorite part? Why? </a:t>
            </a:r>
          </a:p>
          <a:p>
            <a:r>
              <a:rPr lang="en-US" dirty="0" smtClean="0"/>
              <a:t>If </a:t>
            </a:r>
            <a:r>
              <a:rPr lang="en-US" dirty="0"/>
              <a:t>you could change one part, what would you change? </a:t>
            </a:r>
          </a:p>
          <a:p>
            <a:r>
              <a:rPr lang="en-US" dirty="0" smtClean="0"/>
              <a:t>If </a:t>
            </a:r>
            <a:r>
              <a:rPr lang="en-US" dirty="0"/>
              <a:t>you could ask the author a question, what would you ask? </a:t>
            </a:r>
          </a:p>
          <a:p>
            <a:r>
              <a:rPr lang="en-US" dirty="0" smtClean="0"/>
              <a:t>Can </a:t>
            </a:r>
            <a:r>
              <a:rPr lang="en-US" dirty="0"/>
              <a:t>you retell the story in sequence order (use your fingers </a:t>
            </a:r>
            <a:r>
              <a:rPr lang="en-US" dirty="0" smtClean="0"/>
              <a:t>and </a:t>
            </a:r>
            <a:r>
              <a:rPr lang="en-US" dirty="0"/>
              <a:t>sequence words: first, second, then, next, etc.) </a:t>
            </a:r>
          </a:p>
          <a:p>
            <a:r>
              <a:rPr lang="en-US" dirty="0" smtClean="0"/>
              <a:t>Is </a:t>
            </a:r>
            <a:r>
              <a:rPr lang="en-US" dirty="0"/>
              <a:t>there a character in the story that reminds you of someone </a:t>
            </a:r>
            <a:r>
              <a:rPr lang="en-US" dirty="0" smtClean="0"/>
              <a:t>you </a:t>
            </a:r>
            <a:r>
              <a:rPr lang="en-US" dirty="0"/>
              <a:t>know?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so, who are they like, and why do you think </a:t>
            </a:r>
            <a:r>
              <a:rPr lang="en-US" dirty="0" smtClean="0"/>
              <a:t>that</a:t>
            </a:r>
            <a:r>
              <a:rPr lang="en-US" dirty="0"/>
              <a:t>? </a:t>
            </a:r>
          </a:p>
          <a:p>
            <a:r>
              <a:rPr lang="en-US" dirty="0" smtClean="0"/>
              <a:t>Does </a:t>
            </a:r>
            <a:r>
              <a:rPr lang="en-US" dirty="0"/>
              <a:t>this book remind you of another book you know? </a:t>
            </a:r>
          </a:p>
          <a:p>
            <a:r>
              <a:rPr lang="en-US" dirty="0"/>
              <a:t>Does it remind you of something you’ve experienced in real </a:t>
            </a:r>
            <a:r>
              <a:rPr lang="en-US" dirty="0" smtClean="0"/>
              <a:t>life</a:t>
            </a:r>
            <a:r>
              <a:rPr lang="en-US" dirty="0"/>
              <a:t>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 To Ask After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Comprehension Make And Take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6766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8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 To Do At Home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057143" cy="22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197429"/>
            <a:ext cx="26765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7292"/>
            <a:ext cx="30575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817292"/>
            <a:ext cx="3581400" cy="268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259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nweyandt.REYN\AppData\Local\Microsoft\Windows\Temporary Internet Files\Content.Outlook\2KVLMO6A\photo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82385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ability </a:t>
            </a:r>
            <a:r>
              <a:rPr lang="en-US" dirty="0"/>
              <a:t>to understand that sometimes two or more letters represent a sound.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smtClean="0"/>
              <a:t>The ability </a:t>
            </a:r>
            <a:r>
              <a:rPr lang="en-US" dirty="0"/>
              <a:t>to understand that most sounds can be represented in more than one way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Advanced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9" y="1915886"/>
            <a:ext cx="3662362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2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Thursday March 20, 2014</a:t>
            </a:r>
          </a:p>
          <a:p>
            <a:pPr marL="109728" indent="0">
              <a:buNone/>
            </a:pPr>
            <a:endParaRPr lang="en-US" sz="3600" dirty="0" smtClean="0"/>
          </a:p>
          <a:p>
            <a:r>
              <a:rPr lang="en-US" sz="3600" dirty="0" smtClean="0"/>
              <a:t>Hannah Ashton Middle School</a:t>
            </a:r>
          </a:p>
          <a:p>
            <a:pPr marL="109728" indent="0">
              <a:buNone/>
            </a:pPr>
            <a:endParaRPr lang="en-US" sz="3600" dirty="0" smtClean="0"/>
          </a:p>
          <a:p>
            <a:r>
              <a:rPr lang="en-US" sz="3600" dirty="0" smtClean="0"/>
              <a:t>6:00-8:00 PM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When Will You See Us Again?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Mia Brower</a:t>
            </a:r>
          </a:p>
          <a:p>
            <a:pPr lvl="1"/>
            <a:r>
              <a:rPr lang="en-US" sz="2400" dirty="0" smtClean="0">
                <a:hlinkClick r:id="rId2"/>
              </a:rPr>
              <a:t>mbrower@reyn.org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3"/>
              </a:rPr>
              <a:t>www.mrsbrower.weebly.com</a:t>
            </a:r>
            <a:endParaRPr lang="en-US" sz="2400" dirty="0" smtClean="0"/>
          </a:p>
          <a:p>
            <a:pPr lvl="1"/>
            <a:r>
              <a:rPr lang="en-US" sz="2400" dirty="0" smtClean="0"/>
              <a:t>Twitter: @</a:t>
            </a:r>
            <a:r>
              <a:rPr lang="en-US" sz="2400" dirty="0" err="1" smtClean="0"/>
              <a:t>BrowerHMTigers</a:t>
            </a:r>
            <a:endParaRPr lang="en-US" sz="2400" dirty="0" smtClean="0"/>
          </a:p>
          <a:p>
            <a:pPr lvl="1"/>
            <a:r>
              <a:rPr lang="en-US" sz="2400" dirty="0" smtClean="0"/>
              <a:t>Facebook: </a:t>
            </a:r>
            <a:r>
              <a:rPr lang="en-US" sz="2400" dirty="0" smtClean="0">
                <a:hlinkClick r:id="rId4"/>
              </a:rPr>
              <a:t>www.facebook.com/mrsbrowerHMTigers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dirty="0" smtClean="0"/>
              <a:t>Nicole </a:t>
            </a:r>
            <a:r>
              <a:rPr lang="en-US" dirty="0" err="1" smtClean="0"/>
              <a:t>Weyandt</a:t>
            </a:r>
            <a:endParaRPr lang="en-US" dirty="0" smtClean="0"/>
          </a:p>
          <a:p>
            <a:pPr lvl="1"/>
            <a:r>
              <a:rPr lang="en-US" sz="2400" dirty="0" smtClean="0">
                <a:hlinkClick r:id="rId5"/>
              </a:rPr>
              <a:t>nweyandt@reyn.org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6"/>
              </a:rPr>
              <a:t>www.missweyandt.weebly.com</a:t>
            </a:r>
            <a:endParaRPr lang="en-US" sz="2400" dirty="0" smtClean="0"/>
          </a:p>
          <a:p>
            <a:pPr lvl="1"/>
            <a:r>
              <a:rPr lang="en-US" sz="2400" dirty="0" smtClean="0"/>
              <a:t>Twitter: @</a:t>
            </a:r>
            <a:r>
              <a:rPr lang="en-US" sz="2400" dirty="0" err="1" smtClean="0"/>
              <a:t>WeyandtHMtigers</a:t>
            </a:r>
            <a:endParaRPr lang="en-US" sz="2400" dirty="0" smtClean="0"/>
          </a:p>
          <a:p>
            <a:pPr lvl="1"/>
            <a:r>
              <a:rPr lang="en-US" sz="2400" dirty="0" smtClean="0"/>
              <a:t>Facebook: </a:t>
            </a:r>
            <a:r>
              <a:rPr lang="en-US" sz="2400" dirty="0" smtClean="0">
                <a:hlinkClick r:id="rId7"/>
              </a:rPr>
              <a:t>www.facebook.com/MissWeyandtsRoom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5" name="Picture 3" descr="C:\Users\nweyandt.REYN\AppData\Local\Microsoft\Windows\Temporary Internet Files\Content.Outlook\2KVLMO6A\phot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953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weyandt.REYN\AppData\Local\Microsoft\Windows\Temporary Internet Files\Content.Outlook\2KVLMO6A\photo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1120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4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Basic Code (Consonant-Vowel-Consonant)</a:t>
            </a:r>
          </a:p>
          <a:p>
            <a:endParaRPr lang="en-US" sz="2400" dirty="0" smtClean="0"/>
          </a:p>
          <a:p>
            <a:r>
              <a:rPr lang="en-US" sz="2400" dirty="0" smtClean="0"/>
              <a:t>Adjacent Code  (Consonant Blends)</a:t>
            </a:r>
          </a:p>
          <a:p>
            <a:endParaRPr lang="en-US" sz="2400" dirty="0" smtClean="0"/>
          </a:p>
          <a:p>
            <a:r>
              <a:rPr lang="en-US" sz="2400" dirty="0" smtClean="0"/>
              <a:t>Advanced Code (Long Vowels)</a:t>
            </a:r>
          </a:p>
          <a:p>
            <a:endParaRPr lang="en-US" sz="2400" dirty="0" smtClean="0"/>
          </a:p>
          <a:p>
            <a:r>
              <a:rPr lang="en-US" sz="2400" dirty="0" smtClean="0"/>
              <a:t>Multisyllabic Words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Sequence Of Word Decoding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multisyllabic word is any word that has more than one syllable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Multisyllabic Words?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272130"/>
              </p:ext>
            </p:extLst>
          </p:nvPr>
        </p:nvGraphicFramePr>
        <p:xfrm>
          <a:off x="990600" y="2743201"/>
          <a:ext cx="7162800" cy="2819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4027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Syllable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Syllables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Syllables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Syllables</a:t>
                      </a:r>
                      <a:endParaRPr 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Television</a:t>
                      </a:r>
                      <a:endParaRPr 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Popular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Excitement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Eligible</a:t>
                      </a:r>
                      <a:endParaRPr 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Nicole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Adventure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Preferable</a:t>
                      </a:r>
                      <a:endParaRPr 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Library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Testimony</a:t>
                      </a:r>
                      <a:endParaRPr lang="en-US" dirty="0"/>
                    </a:p>
                  </a:txBody>
                  <a:tcPr/>
                </a:tc>
              </a:tr>
              <a:tr h="4027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Victory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Graduation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0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If You Couldn’t Read Multisyllabic Words?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9031"/>
            <a:ext cx="8229600" cy="441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600200"/>
            <a:ext cx="5943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946</TotalTime>
  <Words>1237</Words>
  <Application>Microsoft Office PowerPoint</Application>
  <PresentationFormat>On-screen Show (4:3)</PresentationFormat>
  <Paragraphs>301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Concourse</vt:lpstr>
      <vt:lpstr>      Help Your Child Become  A Better Reader Independent Readers</vt:lpstr>
      <vt:lpstr>In Session 2 We Will…</vt:lpstr>
      <vt:lpstr>The Big Five Ideas In Reading</vt:lpstr>
      <vt:lpstr>What Is Advanced Code?</vt:lpstr>
      <vt:lpstr>PowerPoint Presentation</vt:lpstr>
      <vt:lpstr>PowerPoint Presentation</vt:lpstr>
      <vt:lpstr>Sequence Of Word Decoding</vt:lpstr>
      <vt:lpstr>What Are Multisyllabic Words?</vt:lpstr>
      <vt:lpstr>What If You Couldn’t Read Multisyllabic Words?</vt:lpstr>
      <vt:lpstr>Here’s What You Missed!</vt:lpstr>
      <vt:lpstr>  Strategies for Reading Long Words   </vt:lpstr>
      <vt:lpstr> Prefixes</vt:lpstr>
      <vt:lpstr>Suffixes</vt:lpstr>
      <vt:lpstr>Can You Break These Words Apart?</vt:lpstr>
      <vt:lpstr>How Did You Do?</vt:lpstr>
      <vt:lpstr>Why Is Vocabulary Important?</vt:lpstr>
      <vt:lpstr>Common Aspects Of Vocabulary</vt:lpstr>
      <vt:lpstr>Synonyms &amp; Antonyms</vt:lpstr>
      <vt:lpstr>Multiple Meaning Words</vt:lpstr>
      <vt:lpstr>Ways To Build Vocabulary</vt:lpstr>
      <vt:lpstr>PowerPoint Presentation</vt:lpstr>
      <vt:lpstr>Vocabulary Cootie Catcher</vt:lpstr>
      <vt:lpstr>Activities To Do At Home</vt:lpstr>
      <vt:lpstr>Vocabulary Make And Take</vt:lpstr>
      <vt:lpstr>Review Of Fluency</vt:lpstr>
      <vt:lpstr>Why Is Fluency Important?</vt:lpstr>
      <vt:lpstr>Why Is Fluency Important?</vt:lpstr>
      <vt:lpstr>Ways To Do Repeated Reading</vt:lpstr>
      <vt:lpstr>Activities For Fluency</vt:lpstr>
      <vt:lpstr>What Is Comprehension?</vt:lpstr>
      <vt:lpstr>Key Terms For Comprehension</vt:lpstr>
      <vt:lpstr>Questions To Ask Before Reading</vt:lpstr>
      <vt:lpstr>Comprehension Make And Take</vt:lpstr>
      <vt:lpstr>Questions To Ask While Reading?</vt:lpstr>
      <vt:lpstr>Questions To Ask After Reading</vt:lpstr>
      <vt:lpstr>Questions To Ask After Reading</vt:lpstr>
      <vt:lpstr>Comprehension Make And Take</vt:lpstr>
      <vt:lpstr>Activities To Do At Home</vt:lpstr>
      <vt:lpstr>PowerPoint Presentation</vt:lpstr>
      <vt:lpstr>Questions</vt:lpstr>
      <vt:lpstr>When Will You See Us Again?</vt:lpstr>
      <vt:lpstr>Contact Information</vt:lpstr>
    </vt:vector>
  </TitlesOfParts>
  <Company>RCSD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Your Child Become  A Better Reader Independent Readers</dc:title>
  <dc:creator>Nicole Weyandt</dc:creator>
  <cp:lastModifiedBy>Nicole Weyandt</cp:lastModifiedBy>
  <cp:revision>110</cp:revision>
  <dcterms:created xsi:type="dcterms:W3CDTF">2013-11-07T20:02:46Z</dcterms:created>
  <dcterms:modified xsi:type="dcterms:W3CDTF">2014-01-29T15:51:18Z</dcterms:modified>
</cp:coreProperties>
</file>